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notesSlides/notesSlide6.xml" ContentType="application/vnd.openxmlformats-officedocument.presentationml.notesSlide+xml"/>
  <Override PartName="/ppt/embeddings/oleObject4.bin" ContentType="application/vnd.openxmlformats-officedocument.oleObject"/>
  <Override PartName="/ppt/notesSlides/notesSlide7.xml" ContentType="application/vnd.openxmlformats-officedocument.presentationml.notesSlide+xml"/>
  <Override PartName="/ppt/embeddings/oleObject5.bin" ContentType="application/vnd.openxmlformats-officedocument.oleObject"/>
  <Override PartName="/ppt/notesSlides/notesSlide8.xml" ContentType="application/vnd.openxmlformats-officedocument.presentationml.notesSlide+xml"/>
  <Override PartName="/ppt/embeddings/oleObject6.bin" ContentType="application/vnd.openxmlformats-officedocument.oleObject"/>
  <Override PartName="/ppt/notesSlides/notesSlide9.xml" ContentType="application/vnd.openxmlformats-officedocument.presentationml.notesSlide+xml"/>
  <Override PartName="/ppt/embeddings/oleObject7.bin" ContentType="application/vnd.openxmlformats-officedocument.oleObject"/>
  <Override PartName="/ppt/notesSlides/notesSlide10.xml" ContentType="application/vnd.openxmlformats-officedocument.presentationml.notesSlide+xml"/>
  <Override PartName="/ppt/embeddings/oleObject8.bin" ContentType="application/vnd.openxmlformats-officedocument.oleObject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0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37" r:id="rId2"/>
    <p:sldId id="340" r:id="rId3"/>
    <p:sldId id="368" r:id="rId4"/>
    <p:sldId id="369" r:id="rId5"/>
    <p:sldId id="379" r:id="rId6"/>
    <p:sldId id="370" r:id="rId7"/>
    <p:sldId id="380" r:id="rId8"/>
    <p:sldId id="371" r:id="rId9"/>
    <p:sldId id="381" r:id="rId10"/>
    <p:sldId id="372" r:id="rId11"/>
    <p:sldId id="382" r:id="rId12"/>
    <p:sldId id="373" r:id="rId13"/>
    <p:sldId id="376" r:id="rId14"/>
    <p:sldId id="377" r:id="rId15"/>
    <p:sldId id="383" r:id="rId16"/>
    <p:sldId id="296" r:id="rId17"/>
  </p:sldIdLst>
  <p:sldSz cx="9907588" cy="6858000"/>
  <p:notesSz cx="7077075" cy="9051925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FF66"/>
    <a:srgbClr val="FF0000"/>
    <a:srgbClr val="0099CC"/>
    <a:srgbClr val="0066FF"/>
    <a:srgbClr val="CCFF99"/>
    <a:srgbClr val="F83C3C"/>
    <a:srgbClr val="4BE000"/>
    <a:srgbClr val="E9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40" autoAdjust="0"/>
    <p:restoredTop sz="94467" autoAdjust="0"/>
  </p:normalViewPr>
  <p:slideViewPr>
    <p:cSldViewPr snapToGrid="0">
      <p:cViewPr varScale="1">
        <p:scale>
          <a:sx n="103" d="100"/>
          <a:sy n="103" d="100"/>
        </p:scale>
        <p:origin x="-104" y="-4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707"/>
        <p:guide pos="20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56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defTabSz="436563">
              <a:defRPr sz="1100"/>
            </a:lvl1pPr>
          </a:lstStyle>
          <a:p>
            <a:endParaRPr 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1450" y="0"/>
            <a:ext cx="30956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r" defTabSz="436563">
              <a:defRPr sz="1100"/>
            </a:lvl1pPr>
          </a:lstStyle>
          <a:p>
            <a:fld id="{37AA370E-1905-B447-8476-EEBE68BA14E7}" type="datetimeFigureOut">
              <a:rPr lang="en-US"/>
              <a:pPr/>
              <a:t>10/25/13</a:t>
            </a:fld>
            <a:endParaRPr lang="en-US"/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20125"/>
            <a:ext cx="30956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7179" tIns="43589" rIns="87179" bIns="43589" numCol="1" anchor="b" anchorCtr="0" compatLnSpc="1">
            <a:prstTxWarp prst="textNoShape">
              <a:avLst/>
            </a:prstTxWarp>
          </a:bodyPr>
          <a:lstStyle>
            <a:lvl1pPr defTabSz="436563">
              <a:defRPr sz="1100"/>
            </a:lvl1pPr>
          </a:lstStyle>
          <a:p>
            <a:endParaRPr lang="en-US"/>
          </a:p>
        </p:txBody>
      </p:sp>
      <p:sp>
        <p:nvSpPr>
          <p:cNvPr id="1024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1450" y="8620125"/>
            <a:ext cx="30956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7179" tIns="43589" rIns="87179" bIns="43589" numCol="1" anchor="b" anchorCtr="0" compatLnSpc="1">
            <a:prstTxWarp prst="textNoShape">
              <a:avLst/>
            </a:prstTxWarp>
          </a:bodyPr>
          <a:lstStyle>
            <a:lvl1pPr algn="r" defTabSz="436563">
              <a:defRPr sz="1100"/>
            </a:lvl1pPr>
          </a:lstStyle>
          <a:p>
            <a:fld id="{CB80A481-F278-E44C-82E9-C20636C5C7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59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0" y="0"/>
            <a:ext cx="7077075" cy="90519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179" tIns="43589" rIns="87179" bIns="43589" anchor="ctr"/>
          <a:lstStyle/>
          <a:p>
            <a:pPr defTabSz="436563" eaLnBrk="0" hangingPunct="0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17538" y="4302125"/>
            <a:ext cx="578802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298" tIns="44962" rIns="91298" bIns="4496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11268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27075" y="207963"/>
            <a:ext cx="5573713" cy="38576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797675" y="8880475"/>
            <a:ext cx="230188" cy="131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1" compatLnSpc="1">
            <a:prstTxWarp prst="textNoShape">
              <a:avLst/>
            </a:prstTxWarp>
          </a:bodyPr>
          <a:lstStyle>
            <a:lvl1pPr algn="r" defTabSz="436563" eaLnBrk="0" hangingPunct="0">
              <a:buClr>
                <a:srgbClr val="000000"/>
              </a:buClr>
              <a:buSzPct val="100000"/>
              <a:buFont typeface="Times New Roman" charset="0"/>
              <a:buNone/>
              <a:tabLst>
                <a:tab pos="0" algn="l"/>
                <a:tab pos="871538" algn="l"/>
                <a:tab pos="1743075" algn="l"/>
                <a:tab pos="2614613" algn="l"/>
                <a:tab pos="3487738" algn="l"/>
                <a:tab pos="4359275" algn="l"/>
                <a:tab pos="5230813" algn="l"/>
                <a:tab pos="6102350" algn="l"/>
                <a:tab pos="6973888" algn="l"/>
                <a:tab pos="7845425" algn="l"/>
                <a:tab pos="8718550" algn="l"/>
                <a:tab pos="9590088" algn="l"/>
              </a:tabLst>
              <a:defRPr sz="800">
                <a:solidFill>
                  <a:srgbClr val="000000"/>
                </a:solidFill>
              </a:defRPr>
            </a:lvl1pPr>
          </a:lstStyle>
          <a:p>
            <a:fld id="{114C571C-A5ED-334B-B5E2-1BBEF3B695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923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727075" y="207963"/>
            <a:ext cx="5573713" cy="38576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739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17538" y="4302125"/>
            <a:ext cx="5788025" cy="4464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7179" tIns="43589" rIns="87179" bIns="43589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727075" y="207963"/>
            <a:ext cx="5573713" cy="38576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798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17538" y="4302125"/>
            <a:ext cx="5788025" cy="4464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727075" y="207963"/>
            <a:ext cx="5573713" cy="38576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251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17538" y="4302125"/>
            <a:ext cx="5788025" cy="4464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1688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578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51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1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5513" y="593725"/>
            <a:ext cx="2332037" cy="5583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7813" y="593725"/>
            <a:ext cx="6845300" cy="5583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3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17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1687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16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62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7338" y="1568450"/>
            <a:ext cx="4427537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7275" y="1568450"/>
            <a:ext cx="4427538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6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69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991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99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5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8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20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878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6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518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5187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5187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55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77813" y="593725"/>
            <a:ext cx="932973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7338" y="1568450"/>
            <a:ext cx="9007475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1C5C91"/>
          </a:solidFill>
          <a:latin typeface="+mj-lt"/>
          <a:ea typeface="+mj-ea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1C5C91"/>
          </a:solidFill>
          <a:latin typeface="Calibri" pitchFamily="32" charset="0"/>
          <a:ea typeface="ＭＳ Ｐゴシック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1C5C91"/>
          </a:solidFill>
          <a:latin typeface="Calibri" pitchFamily="32" charset="0"/>
          <a:ea typeface="ＭＳ Ｐゴシック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1C5C91"/>
          </a:solidFill>
          <a:latin typeface="Calibri" pitchFamily="32" charset="0"/>
          <a:ea typeface="ＭＳ Ｐゴシック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b="1">
          <a:solidFill>
            <a:srgbClr val="1C5C91"/>
          </a:solidFill>
          <a:latin typeface="Calibri" pitchFamily="32" charset="0"/>
          <a:ea typeface="ＭＳ Ｐゴシック" charset="-128"/>
          <a:cs typeface="ＭＳ Ｐゴシック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1C5C91"/>
          </a:solidFill>
          <a:latin typeface="Calibri" pitchFamily="32" charset="0"/>
          <a:ea typeface="ＭＳ Ｐゴシック" charset="-128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1C5C91"/>
          </a:solidFill>
          <a:latin typeface="Calibri" pitchFamily="32" charset="0"/>
          <a:ea typeface="ＭＳ Ｐゴシック" charset="-128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1C5C91"/>
          </a:solidFill>
          <a:latin typeface="Calibri" pitchFamily="32" charset="0"/>
          <a:ea typeface="ＭＳ Ｐゴシック" charset="-128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1C5C91"/>
          </a:solidFill>
          <a:latin typeface="Calibri" pitchFamily="32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ts val="20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1C5C91"/>
          </a:solidFill>
          <a:latin typeface="+mn-lt"/>
          <a:ea typeface="+mn-ea"/>
          <a:cs typeface="ＭＳ Ｐゴシック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1C5C9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Book Antiqua" pitchFamily="16" charset="0"/>
          <a:ea typeface="+mn-ea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Book Antiqua" pitchFamily="16" charset="0"/>
          <a:ea typeface="+mn-ea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ct val="0"/>
        </a:spcBef>
        <a:spcAft>
          <a:spcPts val="800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Book Antiqua" pitchFamily="16" charset="0"/>
          <a:ea typeface="+mn-ea"/>
        </a:defRPr>
      </a:lvl5pPr>
      <a:lvl6pPr marL="2514600" indent="-228600" algn="l" defTabSz="457200" rtl="0" eaLnBrk="0" fontAlgn="base" hangingPunct="0">
        <a:lnSpc>
          <a:spcPct val="90000"/>
        </a:lnSpc>
        <a:spcBef>
          <a:spcPct val="0"/>
        </a:spcBef>
        <a:spcAft>
          <a:spcPts val="80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000000"/>
          </a:solidFill>
          <a:latin typeface="Book Antiqua" pitchFamily="16" charset="0"/>
          <a:ea typeface="+mn-ea"/>
        </a:defRPr>
      </a:lvl6pPr>
      <a:lvl7pPr marL="2971800" indent="-228600" algn="l" defTabSz="457200" rtl="0" eaLnBrk="0" fontAlgn="base" hangingPunct="0">
        <a:lnSpc>
          <a:spcPct val="90000"/>
        </a:lnSpc>
        <a:spcBef>
          <a:spcPct val="0"/>
        </a:spcBef>
        <a:spcAft>
          <a:spcPts val="80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000000"/>
          </a:solidFill>
          <a:latin typeface="Book Antiqua" pitchFamily="16" charset="0"/>
          <a:ea typeface="+mn-ea"/>
        </a:defRPr>
      </a:lvl7pPr>
      <a:lvl8pPr marL="3429000" indent="-228600" algn="l" defTabSz="457200" rtl="0" eaLnBrk="0" fontAlgn="base" hangingPunct="0">
        <a:lnSpc>
          <a:spcPct val="90000"/>
        </a:lnSpc>
        <a:spcBef>
          <a:spcPct val="0"/>
        </a:spcBef>
        <a:spcAft>
          <a:spcPts val="80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000000"/>
          </a:solidFill>
          <a:latin typeface="Book Antiqua" pitchFamily="16" charset="0"/>
          <a:ea typeface="+mn-ea"/>
        </a:defRPr>
      </a:lvl8pPr>
      <a:lvl9pPr marL="3886200" indent="-228600" algn="l" defTabSz="457200" rtl="0" eaLnBrk="0" fontAlgn="base" hangingPunct="0">
        <a:lnSpc>
          <a:spcPct val="90000"/>
        </a:lnSpc>
        <a:spcBef>
          <a:spcPct val="0"/>
        </a:spcBef>
        <a:spcAft>
          <a:spcPts val="80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000000"/>
          </a:solidFill>
          <a:latin typeface="Book Antiqua" pitchFamily="16" charset="0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2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8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4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google.com/url?sa=i&amp;rct=j&amp;q=&amp;esrc=s&amp;source=images&amp;cd=&amp;cad=rja&amp;docid=fnOviU0NEHONhM&amp;tbnid=P1O-TQDoaKPoVM:&amp;ved=0CAUQjRw&amp;url=http://alpha-1foundation.org/alphas-friends-family/&amp;ei=xPJqUv6vD4qmiQKng4CoCw&amp;psig=AFQjCNFbT9WeUPEcjt7X8BPCGVqPonr3ew&amp;ust=1382826795372004" TargetMode="External"/><Relationship Id="rId12" Type="http://schemas.openxmlformats.org/officeDocument/2006/relationships/image" Target="../media/image7.jpeg"/><Relationship Id="rId13" Type="http://schemas.openxmlformats.org/officeDocument/2006/relationships/hyperlink" Target="http://www.google.com/url?sa=i&amp;rct=j&amp;q=&amp;esrc=s&amp;source=images&amp;cd=&amp;cad=rja&amp;docid=xLXxFz_gZ2hsKM&amp;tbnid=7dQO3NyEV2tp5M:&amp;ved=0CAUQjRw&amp;url=http://www.sunsethomeservices.org/Services/VisitingNurses.aspx&amp;ei=Pu9qUvmtHcjgyQGqq4DgCg&amp;bvm=bv.55123115,d.aWc&amp;psig=AFQjCNGO09IEMFkUEnKh1L7Z4lNRn1JIsg&amp;ust=1382826077442383" TargetMode="Externa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google.com/url?sa=i&amp;rct=j&amp;q=&amp;esrc=s&amp;source=images&amp;cd=&amp;cad=rja&amp;docid=iT6h51_qpnvQSM&amp;tbnid=J0YCLD4fb451-M:&amp;ved=0CAUQjRw&amp;url=http://discoverdoctor.com/&amp;ei=sO1qUvDtIbCWyAGS6oG4CQ&amp;bvm=bv.55123115,d.aWc&amp;psig=AFQjCNEk7OjaMq7tIkb2Opaknq5eFYcErQ&amp;ust=1382825661658760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://www.google.com/url?sa=i&amp;rct=j&amp;q=&amp;esrc=s&amp;source=images&amp;cd=&amp;cad=rja&amp;docid=VfxXgFdvy9yfzM&amp;tbnid=yzgQYMVPFTYKIM:&amp;ved=&amp;url=http://www.healthline.com/health/making-time-yourself-caregiver&amp;ei=8u1qUozhO-G9yAH2tIGADA&amp;psig=AFQjCNH-31AP9x9vrubCMDlQWmW5LIqFxQ&amp;ust=1382825843426200" TargetMode="External"/><Relationship Id="rId6" Type="http://schemas.openxmlformats.org/officeDocument/2006/relationships/image" Target="../media/image4.jpeg"/><Relationship Id="rId7" Type="http://schemas.openxmlformats.org/officeDocument/2006/relationships/hyperlink" Target="http://www.google.com/url?sa=i&amp;rct=j&amp;q=&amp;esrc=s&amp;source=images&amp;cd=&amp;cad=rja&amp;docid=xWufnV_qL_4r4M&amp;tbnid=1ZvH60j7RQQejM:&amp;ved=0CAUQjRw&amp;url=http://www.cccsohio.org/how-we-can-help/remember-friends-and-family/&amp;ei=O_JqUsXqH6i0iQLn8IHwDQ&amp;psig=AFQjCNFbT9WeUPEcjt7X8BPCGVqPonr3ew&amp;ust=1382826795372004" TargetMode="External"/><Relationship Id="rId8" Type="http://schemas.openxmlformats.org/officeDocument/2006/relationships/image" Target="../media/image5.jpeg"/><Relationship Id="rId9" Type="http://schemas.openxmlformats.org/officeDocument/2006/relationships/hyperlink" Target="http://www.google.com/url?sa=i&amp;rct=j&amp;q=&amp;esrc=s&amp;source=images&amp;cd=&amp;cad=rja&amp;docid=fnOviU0NEHONhM&amp;tbnid=P1O-TQDoaKPoVM:&amp;ved=0CAUQjRw&amp;url=http://altonwhiteyr3.wordpress.com/category/360mc-research-and-development/&amp;ei=ZvJqUs76BOPOiwKl9IDwAw&amp;psig=AFQjCNFbT9WeUPEcjt7X8BPCGVqPonr3ew&amp;ust=1382826795372004" TargetMode="External"/><Relationship Id="rId10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5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google.com/url?sa=i&amp;rct=j&amp;q=&amp;esrc=s&amp;source=images&amp;cd=&amp;cad=rja&amp;docid=fnOviU0NEHONhM&amp;tbnid=P1O-TQDoaKPoVM:&amp;ved=0CAUQjRw&amp;url=http://altonwhiteyr3.wordpress.com/category/360mc-research-and-development/&amp;ei=ZvJqUs76BOPOiwKl9IDwAw&amp;psig=AFQjCNFbT9WeUPEcjt7X8BPCGVqPonr3ew&amp;ust=1382826795372004" TargetMode="External"/><Relationship Id="rId12" Type="http://schemas.openxmlformats.org/officeDocument/2006/relationships/image" Target="../media/image6.jpeg"/><Relationship Id="rId13" Type="http://schemas.openxmlformats.org/officeDocument/2006/relationships/hyperlink" Target="http://www.google.com/url?sa=i&amp;rct=j&amp;q=&amp;esrc=s&amp;source=images&amp;cd=&amp;cad=rja&amp;docid=fnOviU0NEHONhM&amp;tbnid=P1O-TQDoaKPoVM:&amp;ved=0CAUQjRw&amp;url=http://alpha-1foundation.org/alphas-friends-family/&amp;ei=xPJqUv6vD4qmiQKng4CoCw&amp;psig=AFQjCNFbT9WeUPEcjt7X8BPCGVqPonr3ew&amp;ust=1382826795372004" TargetMode="External"/><Relationship Id="rId14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google.com/url?sa=i&amp;rct=j&amp;q=&amp;esrc=s&amp;source=images&amp;cd=&amp;cad=rja&amp;docid=iT6h51_qpnvQSM&amp;tbnid=J0YCLD4fb451-M:&amp;ved=0CAUQjRw&amp;url=http://discoverdoctor.com/&amp;ei=sO1qUvDtIbCWyAGS6oG4CQ&amp;bvm=bv.55123115,d.aWc&amp;psig=AFQjCNEk7OjaMq7tIkb2Opaknq5eFYcErQ&amp;ust=1382825661658760" TargetMode="External"/><Relationship Id="rId4" Type="http://schemas.openxmlformats.org/officeDocument/2006/relationships/image" Target="../media/image2.jpeg"/><Relationship Id="rId5" Type="http://schemas.openxmlformats.org/officeDocument/2006/relationships/hyperlink" Target="http://www.google.com/url?sa=i&amp;rct=j&amp;q=&amp;esrc=s&amp;source=images&amp;cd=&amp;cad=rja&amp;docid=xLXxFz_gZ2hsKM&amp;tbnid=7dQO3NyEV2tp5M:&amp;ved=0CAUQjRw&amp;url=http://www.sunsethomeservices.org/Services/VisitingNurses.aspx&amp;ei=Pu9qUvmtHcjgyQGqq4DgCg&amp;bvm=bv.55123115,d.aWc&amp;psig=AFQjCNGO09IEMFkUEnKh1L7Z4lNRn1JIsg&amp;ust=1382826077442383" TargetMode="External"/><Relationship Id="rId6" Type="http://schemas.openxmlformats.org/officeDocument/2006/relationships/image" Target="../media/image3.jpeg"/><Relationship Id="rId7" Type="http://schemas.openxmlformats.org/officeDocument/2006/relationships/hyperlink" Target="http://www.google.com/url?sa=i&amp;rct=j&amp;q=&amp;esrc=s&amp;source=images&amp;cd=&amp;cad=rja&amp;docid=VfxXgFdvy9yfzM&amp;tbnid=yzgQYMVPFTYKIM:&amp;ved=&amp;url=http://www.healthline.com/health/making-time-yourself-caregiver&amp;ei=8u1qUozhO-G9yAH2tIGADA&amp;psig=AFQjCNH-31AP9x9vrubCMDlQWmW5LIqFxQ&amp;ust=1382825843426200" TargetMode="External"/><Relationship Id="rId8" Type="http://schemas.openxmlformats.org/officeDocument/2006/relationships/image" Target="../media/image4.jpeg"/><Relationship Id="rId9" Type="http://schemas.openxmlformats.org/officeDocument/2006/relationships/hyperlink" Target="http://www.google.com/url?sa=i&amp;rct=j&amp;q=&amp;esrc=s&amp;source=images&amp;cd=&amp;cad=rja&amp;docid=xWufnV_qL_4r4M&amp;tbnid=1ZvH60j7RQQejM:&amp;ved=0CAUQjRw&amp;url=http://www.cccsohio.org/how-we-can-help/remember-friends-and-family/&amp;ei=O_JqUsXqH6i0iQLn8IHwDQ&amp;psig=AFQjCNFbT9WeUPEcjt7X8BPCGVqPonr3ew&amp;ust=1382826795372004" TargetMode="External"/><Relationship Id="rId10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6" Type="http://schemas.openxmlformats.org/officeDocument/2006/relationships/hyperlink" Target="http://www.google.com/url?sa=i&amp;rct=j&amp;q=&amp;esrc=s&amp;source=images&amp;cd=&amp;cad=rja&amp;docid=xLXxFz_gZ2hsKM&amp;tbnid=7dQO3NyEV2tp5M:&amp;ved=0CAUQjRw&amp;url=http://www.sunsethomeservices.org/Services/VisitingNurses.aspx&amp;ei=Pu9qUvmtHcjgyQGqq4DgCg&amp;bvm=bv.55123115,d.aWc&amp;psig=AFQjCNGO09IEMFkUEnKh1L7Z4lNRn1JIsg&amp;ust=1382826077442383" TargetMode="External"/><Relationship Id="rId7" Type="http://schemas.openxmlformats.org/officeDocument/2006/relationships/image" Target="../media/image3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9.emf"/><Relationship Id="rId6" Type="http://schemas.openxmlformats.org/officeDocument/2006/relationships/hyperlink" Target="http://www.google.com/url?sa=i&amp;rct=j&amp;q=&amp;esrc=s&amp;source=images&amp;cd=&amp;cad=rja&amp;docid=xLXxFz_gZ2hsKM&amp;tbnid=7dQO3NyEV2tp5M:&amp;ved=0CAUQjRw&amp;url=http://www.sunsethomeservices.org/Services/VisitingNurses.aspx&amp;ei=Pu9qUvmtHcjgyQGqq4DgCg&amp;bvm=bv.55123115,d.aWc&amp;psig=AFQjCNGO09IEMFkUEnKh1L7Z4lNRn1JIsg&amp;ust=1382826077442383" TargetMode="External"/><Relationship Id="rId7" Type="http://schemas.openxmlformats.org/officeDocument/2006/relationships/image" Target="../media/image3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6" Type="http://schemas.openxmlformats.org/officeDocument/2006/relationships/hyperlink" Target="http://www.google.com/url?sa=i&amp;rct=j&amp;q=&amp;esrc=s&amp;source=images&amp;cd=&amp;cad=rja&amp;docid=xLXxFz_gZ2hsKM&amp;tbnid=7dQO3NyEV2tp5M:&amp;ved=0CAUQjRw&amp;url=http://www.sunsethomeservices.org/Services/VisitingNurses.aspx&amp;ei=Pu9qUvmtHcjgyQGqq4DgCg&amp;bvm=bv.55123115,d.aWc&amp;psig=AFQjCNGO09IEMFkUEnKh1L7Z4lNRn1JIsg&amp;ust=1382826077442383" TargetMode="External"/><Relationship Id="rId7" Type="http://schemas.openxmlformats.org/officeDocument/2006/relationships/image" Target="../media/image3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6" Type="http://schemas.openxmlformats.org/officeDocument/2006/relationships/hyperlink" Target="http://www.google.com/url?sa=i&amp;rct=j&amp;q=&amp;esrc=s&amp;source=images&amp;cd=&amp;cad=rja&amp;docid=xLXxFz_gZ2hsKM&amp;tbnid=7dQO3NyEV2tp5M:&amp;ved=0CAUQjRw&amp;url=http://www.sunsethomeservices.org/Services/VisitingNurses.aspx&amp;ei=Pu9qUvmtHcjgyQGqq4DgCg&amp;bvm=bv.55123115,d.aWc&amp;psig=AFQjCNGO09IEMFkUEnKh1L7Z4lNRn1JIsg&amp;ust=1382826077442383" TargetMode="External"/><Relationship Id="rId7" Type="http://schemas.openxmlformats.org/officeDocument/2006/relationships/image" Target="../media/image3.jpe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8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70" name="Group 2"/>
          <p:cNvGrpSpPr>
            <a:grpSpLocks noChangeAspect="1"/>
          </p:cNvGrpSpPr>
          <p:nvPr/>
        </p:nvGrpSpPr>
        <p:grpSpPr bwMode="auto">
          <a:xfrm>
            <a:off x="1628775" y="798513"/>
            <a:ext cx="6297613" cy="4310062"/>
            <a:chOff x="1285" y="237"/>
            <a:chExt cx="3672" cy="2513"/>
          </a:xfrm>
        </p:grpSpPr>
        <p:graphicFrame>
          <p:nvGraphicFramePr>
            <p:cNvPr id="186371" name="Object 4"/>
            <p:cNvGraphicFramePr>
              <a:graphicFrameLocks noChangeAspect="1"/>
            </p:cNvGraphicFramePr>
            <p:nvPr/>
          </p:nvGraphicFramePr>
          <p:xfrm>
            <a:off x="1285" y="237"/>
            <a:ext cx="3672" cy="2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78" name="Bitmap Image" r:id="rId4" imgW="2240474" imgH="1935238" progId="Paint.Picture">
                    <p:embed/>
                  </p:oleObj>
                </mc:Choice>
                <mc:Fallback>
                  <p:oleObj name="Bitmap Image" r:id="rId4" imgW="2240474" imgH="1935238" progId="Paint.Pictur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7214" b="7869"/>
                        <a:stretch>
                          <a:fillRect/>
                        </a:stretch>
                      </p:blipFill>
                      <p:spPr bwMode="auto">
                        <a:xfrm>
                          <a:off x="1285" y="237"/>
                          <a:ext cx="3672" cy="2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0" name="Rectangle 8"/>
            <p:cNvSpPr>
              <a:spLocks noChangeArrowheads="1"/>
            </p:cNvSpPr>
            <p:nvPr/>
          </p:nvSpPr>
          <p:spPr bwMode="auto">
            <a:xfrm>
              <a:off x="1768" y="2222"/>
              <a:ext cx="2808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914400"/>
              <a:r>
                <a:rPr lang="en-US" sz="5400" b="1">
                  <a:solidFill>
                    <a:srgbClr val="2C842C"/>
                  </a:solidFill>
                  <a:latin typeface="Century Gothic" charset="0"/>
                </a:rPr>
                <a:t>EngageCARE</a:t>
              </a:r>
            </a:p>
            <a:p>
              <a:pPr algn="ctr" defTabSz="914400"/>
              <a:r>
                <a:rPr lang="en-US" sz="2400" i="1">
                  <a:solidFill>
                    <a:srgbClr val="2C842C"/>
                  </a:solidFill>
                </a:rPr>
                <a:t>Connecting CHF Patients with Caregivers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2" name="Object 2"/>
          <p:cNvGraphicFramePr>
            <a:graphicFrameLocks noChangeAspect="1"/>
          </p:cNvGraphicFramePr>
          <p:nvPr/>
        </p:nvGraphicFramePr>
        <p:xfrm>
          <a:off x="3222625" y="0"/>
          <a:ext cx="4518025" cy="663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65" name="Document" r:id="rId4" imgW="5486400" imgH="6980040" progId="Word.Document.8">
                  <p:embed/>
                </p:oleObj>
              </mc:Choice>
              <mc:Fallback>
                <p:oleObj name="Document" r:id="rId4" imgW="5486400" imgH="698004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5" y="0"/>
                        <a:ext cx="4518025" cy="663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51712" y="1652084"/>
            <a:ext cx="2083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Baseline – changes relative to baseline.. Like walking to mailbox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602" name="Object 2"/>
          <p:cNvGraphicFramePr>
            <a:graphicFrameLocks noChangeAspect="1"/>
          </p:cNvGraphicFramePr>
          <p:nvPr/>
        </p:nvGraphicFramePr>
        <p:xfrm>
          <a:off x="2209800" y="109538"/>
          <a:ext cx="5486400" cy="663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05" name="Document" r:id="rId4" imgW="5486400" imgH="6638760" progId="Word.Document.8">
                  <p:embed/>
                </p:oleObj>
              </mc:Choice>
              <mc:Fallback>
                <p:oleObj name="Document" r:id="rId4" imgW="5486400" imgH="663876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09538"/>
                        <a:ext cx="5486400" cy="663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1"/>
          <p:cNvSpPr>
            <a:spLocks/>
          </p:cNvSpPr>
          <p:nvPr/>
        </p:nvSpPr>
        <p:spPr bwMode="auto">
          <a:xfrm>
            <a:off x="1828800" y="152400"/>
            <a:ext cx="5707063" cy="7446963"/>
          </a:xfrm>
          <a:prstGeom prst="rect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4400"/>
            <a:endParaRPr lang="en-US" sz="2400">
              <a:latin typeface="Times New Roman" charset="0"/>
            </a:endParaRPr>
          </a:p>
        </p:txBody>
      </p:sp>
      <p:sp>
        <p:nvSpPr>
          <p:cNvPr id="272387" name="Rectangle 2"/>
          <p:cNvSpPr>
            <a:spLocks/>
          </p:cNvSpPr>
          <p:nvPr/>
        </p:nvSpPr>
        <p:spPr bwMode="auto">
          <a:xfrm>
            <a:off x="1803400" y="0"/>
            <a:ext cx="5707063" cy="901700"/>
          </a:xfrm>
          <a:prstGeom prst="rect">
            <a:avLst/>
          </a:prstGeom>
          <a:gradFill rotWithShape="0">
            <a:gsLst>
              <a:gs pos="0">
                <a:srgbClr val="464646"/>
              </a:gs>
              <a:gs pos="100000">
                <a:srgbClr val="171414"/>
              </a:gs>
            </a:gsLst>
            <a:lin ang="5400000" scaled="1"/>
          </a:gradFill>
          <a:ln w="25400">
            <a:solidFill>
              <a:srgbClr val="1B1B1B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14400"/>
            <a:r>
              <a:rPr lang="en-US" sz="3000" b="1">
                <a:solidFill>
                  <a:srgbClr val="FFFFFF"/>
                </a:solidFill>
                <a:latin typeface="Helvetica" charset="0"/>
                <a:cs typeface="Helvetica" charset="0"/>
                <a:sym typeface="Helvetica" charset="0"/>
              </a:rPr>
              <a:t>Check In</a:t>
            </a:r>
          </a:p>
        </p:txBody>
      </p:sp>
      <p:sp>
        <p:nvSpPr>
          <p:cNvPr id="21507" name="AutoShape 3"/>
          <p:cNvSpPr>
            <a:spLocks/>
          </p:cNvSpPr>
          <p:nvPr/>
        </p:nvSpPr>
        <p:spPr bwMode="auto">
          <a:xfrm>
            <a:off x="1963738" y="125413"/>
            <a:ext cx="1411287" cy="579437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58585B"/>
              </a:gs>
              <a:gs pos="100000">
                <a:srgbClr val="2C2C2C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38099" dir="5400000" algn="ctr" rotWithShape="0">
              <a:schemeClr val="bg2">
                <a:alpha val="14999"/>
              </a:schemeClr>
            </a:outerShdw>
          </a:effectLst>
        </p:spPr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2000" b="1">
                <a:solidFill>
                  <a:srgbClr val="E9E9E9"/>
                </a:solidFill>
                <a:latin typeface="Helvetica" charset="0"/>
                <a:cs typeface="Helvetica" charset="0"/>
                <a:sym typeface="Helvetica" charset="0"/>
              </a:rPr>
              <a:t>   </a:t>
            </a:r>
            <a:r>
              <a:rPr lang="en-US" sz="2000" b="1">
                <a:solidFill>
                  <a:srgbClr val="E9E9E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cs typeface="Helvetica" charset="0"/>
                <a:sym typeface="Helvetica" charset="0"/>
              </a:rPr>
              <a:t>Back</a:t>
            </a:r>
          </a:p>
        </p:txBody>
      </p:sp>
      <p:sp>
        <p:nvSpPr>
          <p:cNvPr id="21508" name="Oval 4"/>
          <p:cNvSpPr>
            <a:spLocks/>
          </p:cNvSpPr>
          <p:nvPr/>
        </p:nvSpPr>
        <p:spPr bwMode="auto">
          <a:xfrm>
            <a:off x="2062163" y="258763"/>
            <a:ext cx="295275" cy="295275"/>
          </a:xfrm>
          <a:prstGeom prst="ellipse">
            <a:avLst/>
          </a:prstGeom>
          <a:gradFill rotWithShape="0">
            <a:gsLst>
              <a:gs pos="0">
                <a:srgbClr val="181616"/>
              </a:gs>
              <a:gs pos="100000">
                <a:srgbClr val="292929"/>
              </a:gs>
            </a:gsLst>
            <a:lin ang="5400000" scaled="1"/>
          </a:gradFill>
          <a:ln>
            <a:noFill/>
          </a:ln>
          <a:effectLst>
            <a:outerShdw blurRad="38100" dist="38099" dir="5400000" algn="ctr" rotWithShape="0">
              <a:schemeClr val="bg2">
                <a:alpha val="14999"/>
              </a:schemeClr>
            </a:outerShdw>
          </a:effectLst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400">
              <a:defRPr/>
            </a:pPr>
            <a:endParaRPr lang="en-US" sz="2400">
              <a:latin typeface="Times New Roman" charset="0"/>
              <a:cs typeface="+mn-cs"/>
            </a:endParaRPr>
          </a:p>
        </p:txBody>
      </p:sp>
      <p:sp>
        <p:nvSpPr>
          <p:cNvPr id="272390" name="Freeform 5"/>
          <p:cNvSpPr>
            <a:spLocks/>
          </p:cNvSpPr>
          <p:nvPr/>
        </p:nvSpPr>
        <p:spPr bwMode="auto">
          <a:xfrm>
            <a:off x="2170113" y="339725"/>
            <a:ext cx="63500" cy="136525"/>
          </a:xfrm>
          <a:custGeom>
            <a:avLst/>
            <a:gdLst>
              <a:gd name="T0" fmla="*/ 184091 w 21600"/>
              <a:gd name="T1" fmla="*/ 0 h 21600"/>
              <a:gd name="T2" fmla="*/ 0 w 21600"/>
              <a:gd name="T3" fmla="*/ 456468 h 21600"/>
              <a:gd name="T4" fmla="*/ 187043 w 21600"/>
              <a:gd name="T5" fmla="*/ 867781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259" y="0"/>
                </a:moveTo>
                <a:lnTo>
                  <a:pt x="0" y="11362"/>
                </a:lnTo>
                <a:lnTo>
                  <a:pt x="21600" y="21600"/>
                </a:lnTo>
              </a:path>
            </a:pathLst>
          </a:custGeom>
          <a:noFill/>
          <a:ln w="635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0" name="AutoShape 6"/>
          <p:cNvSpPr>
            <a:spLocks/>
          </p:cNvSpPr>
          <p:nvPr/>
        </p:nvSpPr>
        <p:spPr bwMode="auto">
          <a:xfrm>
            <a:off x="2116138" y="5973763"/>
            <a:ext cx="4276725" cy="660400"/>
          </a:xfrm>
          <a:prstGeom prst="roundRect">
            <a:avLst>
              <a:gd name="adj" fmla="val 49940"/>
            </a:avLst>
          </a:prstGeom>
          <a:gradFill rotWithShape="0">
            <a:gsLst>
              <a:gs pos="0">
                <a:srgbClr val="51AAD5"/>
              </a:gs>
              <a:gs pos="100000">
                <a:srgbClr val="1B65B1"/>
              </a:gs>
            </a:gsLst>
            <a:lin ang="5400000" scaled="1"/>
          </a:gradFill>
          <a:ln w="25400" cap="flat">
            <a:solidFill>
              <a:srgbClr val="234F6D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01600" dist="38099" dir="5400000" algn="ctr" rotWithShape="0">
              <a:srgbClr val="000000">
                <a:alpha val="39999"/>
              </a:srgbClr>
            </a:outerShdw>
          </a:effectLst>
        </p:spPr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2500" b="1">
                <a:solidFill>
                  <a:srgbClr val="FFFE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cs typeface="Helvetica" charset="0"/>
                <a:sym typeface="Helvetica" charset="0"/>
              </a:rPr>
              <a:t>Start Task</a:t>
            </a:r>
          </a:p>
        </p:txBody>
      </p:sp>
      <p:sp>
        <p:nvSpPr>
          <p:cNvPr id="272392" name="Rectangle 7"/>
          <p:cNvSpPr>
            <a:spLocks/>
          </p:cNvSpPr>
          <p:nvPr/>
        </p:nvSpPr>
        <p:spPr bwMode="auto">
          <a:xfrm>
            <a:off x="2071688" y="2254250"/>
            <a:ext cx="558165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21457" bIns="0" anchor="ctr"/>
          <a:lstStyle/>
          <a:p>
            <a:pPr defTabSz="914400"/>
            <a:r>
              <a:rPr lang="en-US" sz="2100">
                <a:latin typeface="Helvetica Neue" charset="0"/>
                <a:cs typeface="Helvetica Neue" charset="0"/>
                <a:sym typeface="Helvetica Neue" charset="0"/>
              </a:rPr>
              <a:t>Today at 3pm. Clean all house gutters for winter rains, will need ten foot ladder....</a:t>
            </a:r>
          </a:p>
        </p:txBody>
      </p:sp>
      <p:sp>
        <p:nvSpPr>
          <p:cNvPr id="272393" name="Rectangle 8"/>
          <p:cNvSpPr>
            <a:spLocks/>
          </p:cNvSpPr>
          <p:nvPr/>
        </p:nvSpPr>
        <p:spPr bwMode="auto">
          <a:xfrm>
            <a:off x="1339850" y="1847850"/>
            <a:ext cx="615156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722313" lvl="2" indent="0" defTabSz="914400"/>
            <a:r>
              <a:rPr lang="en-US" sz="2300" b="1">
                <a:solidFill>
                  <a:srgbClr val="2C2C2C"/>
                </a:solidFill>
                <a:latin typeface="Helvetica" charset="0"/>
                <a:cs typeface="Helvetica" charset="0"/>
                <a:sym typeface="Helvetica" charset="0"/>
              </a:rPr>
              <a:t>Notes:</a:t>
            </a:r>
          </a:p>
        </p:txBody>
      </p:sp>
      <p:pic>
        <p:nvPicPr>
          <p:cNvPr id="272394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7" t="9720" r="974" b="22575"/>
          <a:stretch>
            <a:fillRect/>
          </a:stretch>
        </p:blipFill>
        <p:spPr bwMode="auto">
          <a:xfrm>
            <a:off x="2120900" y="3097213"/>
            <a:ext cx="49466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514" name="Freeform 10"/>
          <p:cNvSpPr>
            <a:spLocks/>
          </p:cNvSpPr>
          <p:nvPr/>
        </p:nvSpPr>
        <p:spPr bwMode="auto">
          <a:xfrm>
            <a:off x="3794125" y="4991100"/>
            <a:ext cx="223838" cy="376238"/>
          </a:xfrm>
          <a:custGeom>
            <a:avLst/>
            <a:gdLst>
              <a:gd name="T0" fmla="+- 0 17757 961"/>
              <a:gd name="T1" fmla="*/ T0 w 19679"/>
              <a:gd name="T2" fmla="+- 0 2459 615"/>
              <a:gd name="T3" fmla="*/ 2459 h 20985"/>
              <a:gd name="T4" fmla="+- 0 17757 961"/>
              <a:gd name="T5" fmla="*/ T4 w 19679"/>
              <a:gd name="T6" fmla="+- 0 11362 615"/>
              <a:gd name="T7" fmla="*/ 11362 h 20985"/>
              <a:gd name="T8" fmla="+- 0 10472 961"/>
              <a:gd name="T9" fmla="*/ T8 w 19679"/>
              <a:gd name="T10" fmla="+- 0 21600 615"/>
              <a:gd name="T11" fmla="*/ 21600 h 20985"/>
              <a:gd name="T12" fmla="+- 0 3843 961"/>
              <a:gd name="T13" fmla="*/ T12 w 19679"/>
              <a:gd name="T14" fmla="+- 0 11362 615"/>
              <a:gd name="T15" fmla="*/ 11362 h 20985"/>
              <a:gd name="T16" fmla="+- 0 3843 961"/>
              <a:gd name="T17" fmla="*/ T16 w 19679"/>
              <a:gd name="T18" fmla="+- 0 2459 615"/>
              <a:gd name="T19" fmla="*/ 2459 h 20985"/>
              <a:gd name="T20" fmla="+- 0 17757 961"/>
              <a:gd name="T21" fmla="*/ T20 w 19679"/>
              <a:gd name="T22" fmla="+- 0 2459 615"/>
              <a:gd name="T23" fmla="*/ 2459 h 20985"/>
              <a:gd name="T24" fmla="+- 0 17757 961"/>
              <a:gd name="T25" fmla="*/ T24 w 19679"/>
              <a:gd name="T26" fmla="+- 0 2459 615"/>
              <a:gd name="T27" fmla="*/ 2459 h 2098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</a:cxnLst>
            <a:rect l="0" t="0" r="r" b="b"/>
            <a:pathLst>
              <a:path w="19679" h="20985">
                <a:moveTo>
                  <a:pt x="16796" y="1844"/>
                </a:moveTo>
                <a:cubicBezTo>
                  <a:pt x="20639" y="4302"/>
                  <a:pt x="20639" y="8288"/>
                  <a:pt x="16796" y="10747"/>
                </a:cubicBezTo>
                <a:cubicBezTo>
                  <a:pt x="14672" y="12107"/>
                  <a:pt x="12650" y="14208"/>
                  <a:pt x="9511" y="20985"/>
                </a:cubicBezTo>
                <a:cubicBezTo>
                  <a:pt x="7871" y="14270"/>
                  <a:pt x="4599" y="11846"/>
                  <a:pt x="2882" y="10747"/>
                </a:cubicBezTo>
                <a:cubicBezTo>
                  <a:pt x="-961" y="8288"/>
                  <a:pt x="-961" y="4302"/>
                  <a:pt x="2882" y="1844"/>
                </a:cubicBezTo>
                <a:cubicBezTo>
                  <a:pt x="6724" y="-615"/>
                  <a:pt x="12954" y="-615"/>
                  <a:pt x="16796" y="1844"/>
                </a:cubicBezTo>
                <a:close/>
                <a:moveTo>
                  <a:pt x="16796" y="1844"/>
                </a:moveTo>
              </a:path>
            </a:pathLst>
          </a:custGeom>
          <a:solidFill>
            <a:srgbClr val="E98076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50799" dir="5400000" algn="ctr" rotWithShape="0">
              <a:srgbClr val="2D2D2D">
                <a:alpha val="50000"/>
              </a:srgbClr>
            </a:outerShdw>
          </a:effectLst>
        </p:spPr>
        <p:txBody>
          <a:bodyPr lIns="0" tIns="0" rIns="0" bIns="0"/>
          <a:lstStyle/>
          <a:p>
            <a:pPr defTabSz="914400">
              <a:defRPr/>
            </a:pPr>
            <a:endParaRPr lang="en-US" sz="2400">
              <a:latin typeface="Times New Roman" charset="0"/>
              <a:cs typeface="+mn-cs"/>
            </a:endParaRPr>
          </a:p>
        </p:txBody>
      </p:sp>
      <p:grpSp>
        <p:nvGrpSpPr>
          <p:cNvPr id="272396" name="Group 16"/>
          <p:cNvGrpSpPr>
            <a:grpSpLocks/>
          </p:cNvGrpSpPr>
          <p:nvPr/>
        </p:nvGrpSpPr>
        <p:grpSpPr bwMode="auto">
          <a:xfrm>
            <a:off x="2281238" y="3517900"/>
            <a:ext cx="3259137" cy="1420813"/>
            <a:chOff x="0" y="0"/>
            <a:chExt cx="2920" cy="1273"/>
          </a:xfrm>
        </p:grpSpPr>
        <p:sp>
          <p:nvSpPr>
            <p:cNvPr id="21515" name="Freeform 11"/>
            <p:cNvSpPr>
              <a:spLocks/>
            </p:cNvSpPr>
            <p:nvPr/>
          </p:nvSpPr>
          <p:spPr bwMode="auto">
            <a:xfrm>
              <a:off x="0" y="0"/>
              <a:ext cx="2920" cy="1273"/>
            </a:xfrm>
            <a:custGeom>
              <a:avLst/>
              <a:gdLst>
                <a:gd name="T0" fmla="*/ 496 w 21600"/>
                <a:gd name="T1" fmla="*/ 0 h 21600"/>
                <a:gd name="T2" fmla="*/ 0 w 21600"/>
                <a:gd name="T3" fmla="*/ 1136 h 21600"/>
                <a:gd name="T4" fmla="*/ 0 w 21600"/>
                <a:gd name="T5" fmla="*/ 18403 h 21600"/>
                <a:gd name="T6" fmla="*/ 496 w 21600"/>
                <a:gd name="T7" fmla="*/ 19539 h 21600"/>
                <a:gd name="T8" fmla="*/ 10330 w 21600"/>
                <a:gd name="T9" fmla="*/ 19539 h 21600"/>
                <a:gd name="T10" fmla="*/ 10920 w 21600"/>
                <a:gd name="T11" fmla="*/ 21600 h 21600"/>
                <a:gd name="T12" fmla="*/ 11512 w 21600"/>
                <a:gd name="T13" fmla="*/ 19539 h 21600"/>
                <a:gd name="T14" fmla="*/ 21104 w 21600"/>
                <a:gd name="T15" fmla="*/ 19539 h 21600"/>
                <a:gd name="T16" fmla="*/ 21600 w 21600"/>
                <a:gd name="T17" fmla="*/ 18403 h 21600"/>
                <a:gd name="T18" fmla="*/ 21600 w 21600"/>
                <a:gd name="T19" fmla="*/ 1136 h 21600"/>
                <a:gd name="T20" fmla="*/ 21104 w 21600"/>
                <a:gd name="T21" fmla="*/ 0 h 21600"/>
                <a:gd name="T22" fmla="*/ 496 w 21600"/>
                <a:gd name="T23" fmla="*/ 0 h 21600"/>
                <a:gd name="T24" fmla="*/ 496 w 21600"/>
                <a:gd name="T2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00" h="21600">
                  <a:moveTo>
                    <a:pt x="496" y="0"/>
                  </a:moveTo>
                  <a:cubicBezTo>
                    <a:pt x="222" y="0"/>
                    <a:pt x="0" y="510"/>
                    <a:pt x="0" y="1136"/>
                  </a:cubicBezTo>
                  <a:lnTo>
                    <a:pt x="0" y="18403"/>
                  </a:lnTo>
                  <a:cubicBezTo>
                    <a:pt x="0" y="19030"/>
                    <a:pt x="222" y="19539"/>
                    <a:pt x="496" y="19539"/>
                  </a:cubicBezTo>
                  <a:lnTo>
                    <a:pt x="10330" y="19539"/>
                  </a:lnTo>
                  <a:lnTo>
                    <a:pt x="10920" y="21600"/>
                  </a:lnTo>
                  <a:lnTo>
                    <a:pt x="11512" y="19539"/>
                  </a:lnTo>
                  <a:lnTo>
                    <a:pt x="21104" y="19539"/>
                  </a:lnTo>
                  <a:cubicBezTo>
                    <a:pt x="21378" y="19539"/>
                    <a:pt x="21600" y="19030"/>
                    <a:pt x="21600" y="18403"/>
                  </a:cubicBezTo>
                  <a:lnTo>
                    <a:pt x="21600" y="1136"/>
                  </a:lnTo>
                  <a:cubicBezTo>
                    <a:pt x="21600" y="510"/>
                    <a:pt x="21378" y="0"/>
                    <a:pt x="21104" y="0"/>
                  </a:cubicBezTo>
                  <a:lnTo>
                    <a:pt x="496" y="0"/>
                  </a:lnTo>
                  <a:close/>
                  <a:moveTo>
                    <a:pt x="496" y="0"/>
                  </a:moveTo>
                </a:path>
              </a:pathLst>
            </a:custGeom>
            <a:solidFill>
              <a:schemeClr val="bg1"/>
            </a:solidFill>
            <a:ln w="12700" cap="flat">
              <a:solidFill>
                <a:srgbClr val="515151">
                  <a:alpha val="83136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76200" dist="25399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 defTabSz="914400">
                <a:defRPr/>
              </a:pPr>
              <a:endParaRPr lang="en-US" sz="2400">
                <a:latin typeface="Times New Roman" charset="0"/>
                <a:cs typeface="+mn-cs"/>
              </a:endParaRPr>
            </a:p>
          </p:txBody>
        </p:sp>
        <p:sp>
          <p:nvSpPr>
            <p:cNvPr id="272398" name="Rectangle 12"/>
            <p:cNvSpPr>
              <a:spLocks/>
            </p:cNvSpPr>
            <p:nvPr/>
          </p:nvSpPr>
          <p:spPr bwMode="auto">
            <a:xfrm>
              <a:off x="98" y="88"/>
              <a:ext cx="668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26988" defTabSz="914400"/>
              <a:r>
                <a:rPr lang="en-US" sz="1400" b="1">
                  <a:solidFill>
                    <a:srgbClr val="0044FE"/>
                  </a:solidFill>
                  <a:latin typeface="Helvetica Neue" charset="0"/>
                  <a:cs typeface="Helvetica Neue" charset="0"/>
                  <a:sym typeface="Helvetica Neue" charset="0"/>
                </a:rPr>
                <a:t>Address</a:t>
              </a:r>
            </a:p>
          </p:txBody>
        </p:sp>
        <p:sp>
          <p:nvSpPr>
            <p:cNvPr id="272399" name="Rectangle 13"/>
            <p:cNvSpPr>
              <a:spLocks/>
            </p:cNvSpPr>
            <p:nvPr/>
          </p:nvSpPr>
          <p:spPr bwMode="auto">
            <a:xfrm>
              <a:off x="98" y="800"/>
              <a:ext cx="2610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26988" defTabSz="914400"/>
              <a:r>
                <a:rPr lang="en-US" sz="1100">
                  <a:solidFill>
                    <a:srgbClr val="0044FE"/>
                  </a:solidFill>
                  <a:latin typeface="Helvetica Neue" charset="0"/>
                  <a:cs typeface="Helvetica Neue" charset="0"/>
                  <a:sym typeface="Helvetica Neue" charset="0"/>
                </a:rPr>
                <a:t>Directions      Search Nearby     Save      More</a:t>
              </a:r>
            </a:p>
          </p:txBody>
        </p:sp>
        <p:sp>
          <p:nvSpPr>
            <p:cNvPr id="272400" name="Rectangle 14"/>
            <p:cNvSpPr>
              <a:spLocks/>
            </p:cNvSpPr>
            <p:nvPr/>
          </p:nvSpPr>
          <p:spPr bwMode="auto">
            <a:xfrm>
              <a:off x="98" y="344"/>
              <a:ext cx="1289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26988" defTabSz="914400"/>
              <a:r>
                <a:rPr lang="en-US" sz="1300">
                  <a:solidFill>
                    <a:srgbClr val="343434"/>
                  </a:solidFill>
                  <a:latin typeface="Helvetica Neue" charset="0"/>
                  <a:cs typeface="Helvetica Neue" charset="0"/>
                  <a:sym typeface="Helvetica Neue" charset="0"/>
                </a:rPr>
                <a:t>San Francisco, CA</a:t>
              </a:r>
            </a:p>
          </p:txBody>
        </p:sp>
        <p:sp>
          <p:nvSpPr>
            <p:cNvPr id="272401" name="Line 15"/>
            <p:cNvSpPr>
              <a:spLocks noChangeShapeType="1"/>
            </p:cNvSpPr>
            <p:nvPr/>
          </p:nvSpPr>
          <p:spPr bwMode="auto">
            <a:xfrm rot="10800000" flipH="1">
              <a:off x="101" y="698"/>
              <a:ext cx="2632" cy="2"/>
            </a:xfrm>
            <a:prstGeom prst="line">
              <a:avLst/>
            </a:prstGeom>
            <a:noFill/>
            <a:ln w="12700">
              <a:solidFill>
                <a:srgbClr val="9E9E9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72402" name="Rectangle 17"/>
          <p:cNvSpPr>
            <a:spLocks/>
          </p:cNvSpPr>
          <p:nvPr/>
        </p:nvSpPr>
        <p:spPr bwMode="auto">
          <a:xfrm>
            <a:off x="2057400" y="1371600"/>
            <a:ext cx="55816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21457" bIns="0" anchor="ctr"/>
          <a:lstStyle/>
          <a:p>
            <a:pPr defTabSz="914400"/>
            <a:r>
              <a:rPr lang="en-US" sz="2100">
                <a:latin typeface="Helvetica Neue" charset="0"/>
                <a:cs typeface="Helvetica Neue" charset="0"/>
                <a:sym typeface="Helvetica Neue" charset="0"/>
              </a:rPr>
              <a:t>Joan Senior (</a:t>
            </a:r>
            <a:r>
              <a:rPr lang="en-US" sz="2100">
                <a:solidFill>
                  <a:srgbClr val="002D99"/>
                </a:solidFill>
                <a:latin typeface="Helvetica Neue" charset="0"/>
                <a:cs typeface="Helvetica Neue" charset="0"/>
                <a:sym typeface="Helvetica Neue" charset="0"/>
              </a:rPr>
              <a:t>415-555-2359</a:t>
            </a:r>
            <a:r>
              <a:rPr lang="en-US" sz="2100">
                <a:latin typeface="Helvetica Neue" charset="0"/>
                <a:cs typeface="Helvetica Neue" charset="0"/>
                <a:sym typeface="Helvetica Neue" charset="0"/>
              </a:rPr>
              <a:t>)</a:t>
            </a:r>
          </a:p>
        </p:txBody>
      </p:sp>
      <p:sp>
        <p:nvSpPr>
          <p:cNvPr id="272403" name="Rectangle 18"/>
          <p:cNvSpPr>
            <a:spLocks/>
          </p:cNvSpPr>
          <p:nvPr/>
        </p:nvSpPr>
        <p:spPr bwMode="auto">
          <a:xfrm>
            <a:off x="1339850" y="946150"/>
            <a:ext cx="615156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722313" lvl="2" indent="0" defTabSz="914400"/>
            <a:r>
              <a:rPr lang="en-US" sz="2300" b="1">
                <a:solidFill>
                  <a:srgbClr val="2C2C2C"/>
                </a:solidFill>
                <a:latin typeface="Helvetica" charset="0"/>
                <a:cs typeface="Helvetica" charset="0"/>
                <a:sym typeface="Helvetica" charset="0"/>
              </a:rPr>
              <a:t>Client: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82" name="Object 2"/>
          <p:cNvGraphicFramePr>
            <a:graphicFrameLocks noChangeAspect="1"/>
          </p:cNvGraphicFramePr>
          <p:nvPr/>
        </p:nvGraphicFramePr>
        <p:xfrm>
          <a:off x="3219450" y="0"/>
          <a:ext cx="512603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85" name="Document" r:id="rId4" imgW="5486400" imgH="6970320" progId="Word.Document.8">
                  <p:embed/>
                </p:oleObj>
              </mc:Choice>
              <mc:Fallback>
                <p:oleObj name="Document" r:id="rId4" imgW="5486400" imgH="697032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0"/>
                        <a:ext cx="5126038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51712" y="1652084"/>
            <a:ext cx="2083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Rewards – carrot</a:t>
            </a:r>
          </a:p>
          <a:p>
            <a:endParaRPr lang="en-US" sz="1600" dirty="0"/>
          </a:p>
          <a:p>
            <a:r>
              <a:rPr lang="en-US" sz="1600" dirty="0" smtClean="0"/>
              <a:t>Need carrot and STICK (the seriousness of CHF is death.)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iscoverdoctor.com/wp-content/uploads/2013/09/Doctor_Cover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2066925"/>
            <a:ext cx="1270000" cy="15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healthline.com/hlcmsresource/images/GE_to_HL/Article-Images/642x361_making-time-for-yourself-as-a-caregiver_0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4"/>
          <a:stretch>
            <a:fillRect/>
          </a:stretch>
        </p:blipFill>
        <p:spPr bwMode="auto">
          <a:xfrm>
            <a:off x="1204913" y="2190750"/>
            <a:ext cx="1700212" cy="104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ccsohio.org/images/remembering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579438"/>
            <a:ext cx="1279525" cy="12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altonwhiteyr3.files.wordpress.com/2011/11/friends-and-family-support-full.jp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604838"/>
            <a:ext cx="1517650" cy="101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lpha-1foundation.org/wordpress/wp-content/uploads/2012/07/842.jp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711200"/>
            <a:ext cx="1654175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Text Box 13"/>
          <p:cNvSpPr txBox="1">
            <a:spLocks noChangeArrowheads="1"/>
          </p:cNvSpPr>
          <p:nvPr/>
        </p:nvSpPr>
        <p:spPr bwMode="auto">
          <a:xfrm>
            <a:off x="1784350" y="3589338"/>
            <a:ext cx="973138" cy="12334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10000"/>
              </a:spcBef>
            </a:pPr>
            <a:r>
              <a:rPr lang="en-US" sz="2400" b="1"/>
              <a:t>CHFCare</a:t>
            </a:r>
          </a:p>
          <a:p>
            <a:pPr algn="ctr">
              <a:spcBef>
                <a:spcPct val="10000"/>
              </a:spcBef>
            </a:pPr>
            <a:r>
              <a:rPr lang="en-US" sz="2400" b="1"/>
              <a:t>Plan</a:t>
            </a:r>
          </a:p>
        </p:txBody>
      </p:sp>
      <p:sp>
        <p:nvSpPr>
          <p:cNvPr id="1038" name="Text Box 14"/>
          <p:cNvSpPr txBox="1">
            <a:spLocks noChangeArrowheads="1"/>
          </p:cNvSpPr>
          <p:nvPr/>
        </p:nvSpPr>
        <p:spPr bwMode="auto">
          <a:xfrm>
            <a:off x="6789738" y="3862388"/>
            <a:ext cx="1789112" cy="868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sz="2400" b="1"/>
              <a:t>Behavioral </a:t>
            </a:r>
          </a:p>
          <a:p>
            <a:pPr>
              <a:spcBef>
                <a:spcPct val="10000"/>
              </a:spcBef>
            </a:pPr>
            <a:r>
              <a:rPr lang="en-US" sz="2400" b="1"/>
              <a:t>Support</a:t>
            </a:r>
          </a:p>
        </p:txBody>
      </p:sp>
      <p:sp>
        <p:nvSpPr>
          <p:cNvPr id="1039" name="AutoShape 15"/>
          <p:cNvSpPr>
            <a:spLocks noChangeArrowheads="1"/>
          </p:cNvSpPr>
          <p:nvPr/>
        </p:nvSpPr>
        <p:spPr bwMode="auto">
          <a:xfrm>
            <a:off x="3314700" y="2184400"/>
            <a:ext cx="3035300" cy="3036888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876300" y="5405438"/>
            <a:ext cx="8256588" cy="376237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/>
              <a:t>Remote Monitoring Devices         Caregiver Reporting       Self Reporting                                                                 </a:t>
            </a:r>
          </a:p>
        </p:txBody>
      </p:sp>
      <p:sp>
        <p:nvSpPr>
          <p:cNvPr id="1041" name="Text Box 17"/>
          <p:cNvSpPr txBox="1">
            <a:spLocks noChangeArrowheads="1"/>
          </p:cNvSpPr>
          <p:nvPr/>
        </p:nvSpPr>
        <p:spPr bwMode="auto">
          <a:xfrm>
            <a:off x="889000" y="5888038"/>
            <a:ext cx="1308100" cy="677862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/>
              <a:t>Reporting</a:t>
            </a:r>
          </a:p>
          <a:p>
            <a:pPr algn="ctr">
              <a:spcBef>
                <a:spcPct val="10000"/>
              </a:spcBef>
            </a:pPr>
            <a:r>
              <a:rPr lang="en-US" sz="1800" b="1"/>
              <a:t>Layer</a:t>
            </a: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6211888" y="5784850"/>
            <a:ext cx="2924175" cy="376238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/>
              <a:t>SMS/Mobile/Website/ IVR</a:t>
            </a:r>
          </a:p>
        </p:txBody>
      </p:sp>
      <p:pic>
        <p:nvPicPr>
          <p:cNvPr id="1043" name="Picture 19" descr="http://alpha-1foundation.org/wordpress/wp-content/uploads/2012/07/842.jp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3" y="676275"/>
            <a:ext cx="1654175" cy="10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://www.sunsethomeservices.org/Portals/0/Visiting-Nurse-with-man.jpg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7" r="4700" b="31177"/>
          <a:stretch>
            <a:fillRect/>
          </a:stretch>
        </p:blipFill>
        <p:spPr bwMode="auto">
          <a:xfrm>
            <a:off x="4092575" y="501650"/>
            <a:ext cx="1481138" cy="15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457200"/>
            <a:ext cx="8421688" cy="457200"/>
          </a:xfrm>
        </p:spPr>
        <p:txBody>
          <a:bodyPr lIns="91440" tIns="45720" rIns="91440" bIns="45720" anchor="ctr"/>
          <a:lstStyle/>
          <a:p>
            <a:r>
              <a:rPr lang="en-US" sz="3200">
                <a:solidFill>
                  <a:srgbClr val="339933"/>
                </a:solidFill>
                <a:latin typeface="Century Gothic" charset="0"/>
                <a:ea typeface="ＭＳ Ｐゴシック" charset="0"/>
              </a:rPr>
              <a:t>EngageCARE</a:t>
            </a:r>
            <a:r>
              <a:rPr lang="en-US" sz="3200">
                <a:solidFill>
                  <a:srgbClr val="339933"/>
                </a:solidFill>
                <a:latin typeface="Arial" charset="0"/>
                <a:ea typeface="ＭＳ Ｐゴシック" charset="0"/>
              </a:rPr>
              <a:t> Team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46300" y="1143000"/>
            <a:ext cx="6629400" cy="4800600"/>
          </a:xfrm>
        </p:spPr>
        <p:txBody>
          <a:bodyPr lIns="91440" tIns="45720" rIns="91440" bIns="45720"/>
          <a:lstStyle/>
          <a:p>
            <a:pPr defTabSz="914400">
              <a:spcBef>
                <a:spcPct val="50000"/>
              </a:spcBef>
            </a:pPr>
            <a:r>
              <a:rPr lang="en-US" b="1">
                <a:solidFill>
                  <a:schemeClr val="tx1"/>
                </a:solidFill>
                <a:latin typeface="Arial" charset="0"/>
                <a:ea typeface="ＭＳ Ｐゴシック" charset="0"/>
              </a:rPr>
              <a:t>Evin Ollinger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</a:rPr>
              <a:t> – </a:t>
            </a:r>
            <a:r>
              <a:rPr lang="en-US" u="sng">
                <a:solidFill>
                  <a:schemeClr val="tx1"/>
                </a:solidFill>
                <a:latin typeface="Arial" charset="0"/>
                <a:ea typeface="ＭＳ Ｐゴシック" charset="0"/>
                <a:cs typeface="Times New Roman" charset="0"/>
              </a:rPr>
              <a:t>CEO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Times New Roman" charset="0"/>
              </a:rPr>
              <a:t>.  F</a:t>
            </a:r>
            <a:r>
              <a:rPr lang="en-US" altLang="ja-JP">
                <a:solidFill>
                  <a:schemeClr val="tx1"/>
                </a:solidFill>
                <a:latin typeface="Arial" charset="0"/>
                <a:ea typeface="ＭＳ Ｐゴシック" charset="0"/>
                <a:cs typeface="Times New Roman" charset="0"/>
              </a:rPr>
              <a:t>ourth startup, two successful exits. 30 years in high-tech and online services in B2B and B2C markets. Led marketing at ATT Language Line Services serving 84% of US Hospitals, 8 of top 10 Insurance Companies and US Government CMS, HHS and CDC. </a:t>
            </a:r>
          </a:p>
          <a:p>
            <a:pPr defTabSz="914400">
              <a:spcBef>
                <a:spcPct val="50000"/>
              </a:spcBef>
            </a:pPr>
            <a:r>
              <a:rPr lang="en-US" sz="1800" b="1">
                <a:solidFill>
                  <a:schemeClr val="tx1"/>
                </a:solidFill>
                <a:latin typeface="Arial" charset="0"/>
                <a:ea typeface="ＭＳ Ｐゴシック" charset="0"/>
              </a:rPr>
              <a:t> </a:t>
            </a:r>
          </a:p>
          <a:p>
            <a:pPr defTabSz="914400">
              <a:spcBef>
                <a:spcPct val="50000"/>
              </a:spcBef>
            </a:pPr>
            <a:r>
              <a:rPr lang="en-US" b="1">
                <a:solidFill>
                  <a:schemeClr val="tx1"/>
                </a:solidFill>
                <a:latin typeface="Arial" charset="0"/>
                <a:ea typeface="ＭＳ Ｐゴシック" charset="0"/>
              </a:rPr>
              <a:t>Brent Daugherty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</a:rPr>
              <a:t> – </a:t>
            </a:r>
            <a:r>
              <a:rPr lang="en-US" u="sng">
                <a:solidFill>
                  <a:schemeClr val="tx1"/>
                </a:solidFill>
                <a:latin typeface="Arial" charset="0"/>
                <a:ea typeface="ＭＳ Ｐゴシック" charset="0"/>
              </a:rPr>
              <a:t>CTO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Times New Roman" charset="0"/>
              </a:rPr>
              <a:t>M.S. CS, EE  Lead Mobile Web Application Developer at </a:t>
            </a:r>
            <a:r>
              <a:rPr lang="en-US" u="sng">
                <a:solidFill>
                  <a:schemeClr val="tx1"/>
                </a:solidFill>
                <a:latin typeface="Arial" charset="0"/>
                <a:ea typeface="ＭＳ Ｐゴシック" charset="0"/>
                <a:cs typeface="Times New Roman" charset="0"/>
              </a:rPr>
              <a:t>Eveo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Times New Roman" charset="0"/>
              </a:rPr>
              <a:t>, #1 Healthcare digital agency. Clients include Johnson &amp; Johnson, Merck, Pfizer, Bristol-Myers Squibb and Roche. </a:t>
            </a:r>
          </a:p>
          <a:p>
            <a:pPr defTabSz="914400">
              <a:spcBef>
                <a:spcPct val="50000"/>
              </a:spcBef>
            </a:pPr>
            <a:endParaRPr lang="en-US" b="1">
              <a:solidFill>
                <a:schemeClr val="tx1"/>
              </a:solidFill>
              <a:latin typeface="Arial" charset="0"/>
              <a:ea typeface="ＭＳ Ｐゴシック" charset="0"/>
            </a:endParaRPr>
          </a:p>
          <a:p>
            <a:pPr defTabSz="914400">
              <a:spcBef>
                <a:spcPct val="50000"/>
              </a:spcBef>
            </a:pPr>
            <a:endParaRPr lang="en-US" sz="1400" b="1">
              <a:solidFill>
                <a:schemeClr val="tx1"/>
              </a:solidFill>
              <a:latin typeface="Arial" charset="0"/>
              <a:ea typeface="ＭＳ Ｐゴシック" charset="0"/>
            </a:endParaRPr>
          </a:p>
          <a:p>
            <a:pPr defTabSz="914400">
              <a:spcBef>
                <a:spcPct val="50000"/>
              </a:spcBef>
            </a:pPr>
            <a:r>
              <a:rPr lang="en-US" b="1">
                <a:solidFill>
                  <a:schemeClr val="tx1"/>
                </a:solidFill>
                <a:latin typeface="Arial" charset="0"/>
                <a:ea typeface="ＭＳ Ｐゴシック" charset="0"/>
              </a:rPr>
              <a:t>Mary Stanton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</a:rPr>
              <a:t> – </a:t>
            </a:r>
            <a:r>
              <a:rPr lang="en-US" u="sng">
                <a:solidFill>
                  <a:schemeClr val="tx1"/>
                </a:solidFill>
                <a:latin typeface="Arial" charset="0"/>
                <a:ea typeface="ＭＳ Ｐゴシック" charset="0"/>
              </a:rPr>
              <a:t>VP Care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</a:rPr>
              <a:t>, 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Times New Roman" charset="0"/>
              </a:rPr>
              <a:t>MSW, LCSW. Senior Web Architect </a:t>
            </a:r>
            <a:r>
              <a:rPr lang="en-US" u="sng">
                <a:solidFill>
                  <a:schemeClr val="tx1"/>
                </a:solidFill>
                <a:latin typeface="Arial" charset="0"/>
                <a:ea typeface="ＭＳ Ｐゴシック" charset="0"/>
                <a:cs typeface="Times New Roman" charset="0"/>
              </a:rPr>
              <a:t>HealthCommunities.com</a:t>
            </a: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Times New Roman" charset="0"/>
              </a:rPr>
              <a:t>, 28 websites and 3,000 doctors. Case manager at VNA for in-home chronic and senior care clients.</a:t>
            </a:r>
            <a:r>
              <a:rPr lang="en-US">
                <a:latin typeface="Arial" charset="0"/>
                <a:ea typeface="ＭＳ Ｐゴシック" charset="0"/>
                <a:cs typeface="Times New Roman" charset="0"/>
              </a:rPr>
              <a:t> </a:t>
            </a:r>
          </a:p>
        </p:txBody>
      </p:sp>
      <p:pic>
        <p:nvPicPr>
          <p:cNvPr id="63492" name="Picture 1029" descr="http://m.c.lnkd.licdn.com/media/p/3/000/1d5/175/115f8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7135" r="13954" b="20564"/>
          <a:stretch>
            <a:fillRect/>
          </a:stretch>
        </p:blipFill>
        <p:spPr bwMode="auto">
          <a:xfrm>
            <a:off x="495300" y="2971800"/>
            <a:ext cx="14859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1031" descr="Mary Stant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4773613"/>
            <a:ext cx="1516063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495" name="Object 1039"/>
          <p:cNvGraphicFramePr>
            <a:graphicFrameLocks noChangeAspect="1"/>
          </p:cNvGraphicFramePr>
          <p:nvPr/>
        </p:nvGraphicFramePr>
        <p:xfrm>
          <a:off x="495300" y="1219200"/>
          <a:ext cx="1516063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Bitmap Image" r:id="rId6" imgW="10210874" imgH="7658156" progId="Paint.Picture">
                  <p:embed/>
                </p:oleObj>
              </mc:Choice>
              <mc:Fallback>
                <p:oleObj name="Bitmap Image" r:id="rId6" imgW="10210874" imgH="7658156" progId="Paint.Picture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179" r="3313"/>
                      <a:stretch>
                        <a:fillRect/>
                      </a:stretch>
                    </p:blipFill>
                    <p:spPr bwMode="auto">
                      <a:xfrm>
                        <a:off x="495300" y="1219200"/>
                        <a:ext cx="1516063" cy="14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0" name="Line 12"/>
          <p:cNvSpPr>
            <a:spLocks noChangeShapeType="1"/>
          </p:cNvSpPr>
          <p:nvPr/>
        </p:nvSpPr>
        <p:spPr bwMode="auto">
          <a:xfrm flipV="1">
            <a:off x="320675" y="282575"/>
            <a:ext cx="925195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54" name="Picture 66" descr="http://discoverdoctor.com/wp-content/uploads/2013/09/Doctor_Cover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0" y="2841625"/>
            <a:ext cx="1800225" cy="21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556" name="Picture 68" descr="http://www.sunsethomeservices.org/Portals/0/Visiting-Nurse-with-man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7" r="4700" b="21086"/>
          <a:stretch>
            <a:fillRect/>
          </a:stretch>
        </p:blipFill>
        <p:spPr bwMode="auto">
          <a:xfrm>
            <a:off x="3458355" y="2857155"/>
            <a:ext cx="2870200" cy="34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558" name="Picture 70" descr="http://www.healthline.com/hlcmsresource/images/GE_to_HL/Article-Images/642x361_making-time-for-yourself-as-a-caregiver_0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4"/>
          <a:stretch>
            <a:fillRect/>
          </a:stretch>
        </p:blipFill>
        <p:spPr bwMode="auto">
          <a:xfrm>
            <a:off x="765175" y="3211513"/>
            <a:ext cx="2439988" cy="14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559" name="Text Box 71"/>
          <p:cNvSpPr txBox="1">
            <a:spLocks noChangeArrowheads="1"/>
          </p:cNvSpPr>
          <p:nvPr/>
        </p:nvSpPr>
        <p:spPr bwMode="auto">
          <a:xfrm>
            <a:off x="4414838" y="5727700"/>
            <a:ext cx="12969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/>
              <a:t>Dad</a:t>
            </a:r>
          </a:p>
        </p:txBody>
      </p:sp>
      <p:pic>
        <p:nvPicPr>
          <p:cNvPr id="191562" name="Picture 74" descr="http://www.cccsohio.org/images/remembering.jp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803275"/>
            <a:ext cx="18192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564" name="Picture 76" descr="http://altonwhiteyr3.files.wordpress.com/2011/11/friends-and-family-support-full.jp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979488"/>
            <a:ext cx="243205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566" name="Picture 78" descr="http://alpha-1foundation.org/wordpress/wp-content/uploads/2012/07/842.jpg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847725"/>
            <a:ext cx="2395538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567" name="Text Box 79"/>
          <p:cNvSpPr txBox="1">
            <a:spLocks noChangeArrowheads="1"/>
          </p:cNvSpPr>
          <p:nvPr/>
        </p:nvSpPr>
        <p:spPr bwMode="auto">
          <a:xfrm>
            <a:off x="6872288" y="4940300"/>
            <a:ext cx="1612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/>
              <a:t>Doctor</a:t>
            </a:r>
          </a:p>
        </p:txBody>
      </p:sp>
      <p:sp>
        <p:nvSpPr>
          <p:cNvPr id="191568" name="Text Box 80"/>
          <p:cNvSpPr txBox="1">
            <a:spLocks noChangeArrowheads="1"/>
          </p:cNvSpPr>
          <p:nvPr/>
        </p:nvSpPr>
        <p:spPr bwMode="auto">
          <a:xfrm>
            <a:off x="1038225" y="4672013"/>
            <a:ext cx="19573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/>
              <a:t>Caregiver</a:t>
            </a:r>
          </a:p>
        </p:txBody>
      </p:sp>
      <p:sp>
        <p:nvSpPr>
          <p:cNvPr id="191569" name="Text Box 81"/>
          <p:cNvSpPr txBox="1">
            <a:spLocks noChangeArrowheads="1"/>
          </p:cNvSpPr>
          <p:nvPr/>
        </p:nvSpPr>
        <p:spPr bwMode="auto">
          <a:xfrm>
            <a:off x="2457450" y="277813"/>
            <a:ext cx="5605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/>
              <a:t>Friends &amp; Family Caregivers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8" name="Object 1028"/>
          <p:cNvGraphicFramePr>
            <a:graphicFrameLocks noChangeAspect="1"/>
          </p:cNvGraphicFramePr>
          <p:nvPr/>
        </p:nvGraphicFramePr>
        <p:xfrm>
          <a:off x="2200275" y="0"/>
          <a:ext cx="5486400" cy="663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72" name="Document" r:id="rId4" imgW="5486400" imgH="6638760" progId="Word.Document.8">
                  <p:embed/>
                </p:oleObj>
              </mc:Choice>
              <mc:Fallback>
                <p:oleObj name="Document" r:id="rId4" imgW="5486400" imgH="6638760" progId="Word.Document.8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0"/>
                        <a:ext cx="5486400" cy="663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7269" name="Picture 1029" descr="http://www.sunsethomeservices.org/Portals/0/Visiting-Nurse-with-man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7" r="4700" b="21086"/>
          <a:stretch>
            <a:fillRect/>
          </a:stretch>
        </p:blipFill>
        <p:spPr bwMode="auto">
          <a:xfrm>
            <a:off x="3814763" y="123825"/>
            <a:ext cx="622300" cy="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2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80271"/>
              </p:ext>
            </p:extLst>
          </p:nvPr>
        </p:nvGraphicFramePr>
        <p:xfrm>
          <a:off x="2219325" y="3175"/>
          <a:ext cx="5486400" cy="662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95" name="Document" r:id="rId4" imgW="5486400" imgH="6629400" progId="Word.Document.8">
                  <p:embed/>
                </p:oleObj>
              </mc:Choice>
              <mc:Fallback>
                <p:oleObj name="Document" r:id="rId4" imgW="5486400" imgH="66294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3175"/>
                        <a:ext cx="5486400" cy="662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8291" name="Picture 3" descr="http://www.sunsethomeservices.org/Portals/0/Visiting-Nurse-with-man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7" r="4700" b="21086"/>
          <a:stretch>
            <a:fillRect/>
          </a:stretch>
        </p:blipFill>
        <p:spPr bwMode="auto">
          <a:xfrm>
            <a:off x="3805238" y="133350"/>
            <a:ext cx="622300" cy="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51712" y="1652084"/>
            <a:ext cx="2083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Hard to get patient/care giver to enter all info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530" name="Object 2"/>
          <p:cNvGraphicFramePr>
            <a:graphicFrameLocks noChangeAspect="1"/>
          </p:cNvGraphicFramePr>
          <p:nvPr/>
        </p:nvGraphicFramePr>
        <p:xfrm>
          <a:off x="2209800" y="109538"/>
          <a:ext cx="5486400" cy="663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34" name="Document" r:id="rId4" imgW="5486400" imgH="6638760" progId="Word.Document.8">
                  <p:embed/>
                </p:oleObj>
              </mc:Choice>
              <mc:Fallback>
                <p:oleObj name="Document" r:id="rId4" imgW="5486400" imgH="663876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09538"/>
                        <a:ext cx="5486400" cy="663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8531" name="Picture 3" descr="http://www.sunsethomeservices.org/Portals/0/Visiting-Nurse-with-man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7" r="4700" b="21086"/>
          <a:stretch>
            <a:fillRect/>
          </a:stretch>
        </p:blipFill>
        <p:spPr bwMode="auto">
          <a:xfrm>
            <a:off x="3871913" y="238125"/>
            <a:ext cx="622300" cy="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4" name="Object 2"/>
          <p:cNvGraphicFramePr>
            <a:graphicFrameLocks noChangeAspect="1"/>
          </p:cNvGraphicFramePr>
          <p:nvPr/>
        </p:nvGraphicFramePr>
        <p:xfrm>
          <a:off x="2209800" y="111125"/>
          <a:ext cx="5486400" cy="663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18" name="Document" r:id="rId4" imgW="5486400" imgH="6635880" progId="Word.Document.8">
                  <p:embed/>
                </p:oleObj>
              </mc:Choice>
              <mc:Fallback>
                <p:oleObj name="Document" r:id="rId4" imgW="5486400" imgH="66358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11125"/>
                        <a:ext cx="5486400" cy="663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9315" name="Picture 3" descr="http://www.sunsethomeservices.org/Portals/0/Visiting-Nurse-with-man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7" r="4700" b="21086"/>
          <a:stretch>
            <a:fillRect/>
          </a:stretch>
        </p:blipFill>
        <p:spPr bwMode="auto">
          <a:xfrm>
            <a:off x="3814763" y="247650"/>
            <a:ext cx="622300" cy="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1712" y="1652084"/>
            <a:ext cx="20838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Swelling, shortness of breath, sleeplessness (number of times waking up from trouble breaking), palpations/fast heart beat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554" name="Object 2"/>
          <p:cNvGraphicFramePr>
            <a:graphicFrameLocks noChangeAspect="1"/>
          </p:cNvGraphicFramePr>
          <p:nvPr/>
        </p:nvGraphicFramePr>
        <p:xfrm>
          <a:off x="2209800" y="109538"/>
          <a:ext cx="5486400" cy="663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57" name="Document" r:id="rId4" imgW="5486400" imgH="6638760" progId="Word.Document.8">
                  <p:embed/>
                </p:oleObj>
              </mc:Choice>
              <mc:Fallback>
                <p:oleObj name="Document" r:id="rId4" imgW="5486400" imgH="663876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09538"/>
                        <a:ext cx="5486400" cy="663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338" name="Object 2"/>
          <p:cNvGraphicFramePr>
            <a:graphicFrameLocks noChangeAspect="1"/>
          </p:cNvGraphicFramePr>
          <p:nvPr/>
        </p:nvGraphicFramePr>
        <p:xfrm>
          <a:off x="2209800" y="111125"/>
          <a:ext cx="5486400" cy="663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41" name="Document" r:id="rId4" imgW="5486400" imgH="6635880" progId="Word.Document.8">
                  <p:embed/>
                </p:oleObj>
              </mc:Choice>
              <mc:Fallback>
                <p:oleObj name="Document" r:id="rId4" imgW="5486400" imgH="663588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11125"/>
                        <a:ext cx="5486400" cy="663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51712" y="1652084"/>
            <a:ext cx="20838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Hard to track, lots of trackers, </a:t>
            </a:r>
            <a:r>
              <a:rPr lang="en-US" sz="1600" dirty="0" err="1" smtClean="0"/>
              <a:t>cardiologoist</a:t>
            </a:r>
            <a:r>
              <a:rPr lang="en-US" sz="1600" dirty="0" smtClean="0"/>
              <a:t> no good answer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578" name="Object 2"/>
          <p:cNvGraphicFramePr>
            <a:graphicFrameLocks noChangeAspect="1"/>
          </p:cNvGraphicFramePr>
          <p:nvPr/>
        </p:nvGraphicFramePr>
        <p:xfrm>
          <a:off x="2209800" y="109538"/>
          <a:ext cx="5486400" cy="663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81" name="Document" r:id="rId4" imgW="5486400" imgH="6638760" progId="Word.Document.8">
                  <p:embed/>
                </p:oleObj>
              </mc:Choice>
              <mc:Fallback>
                <p:oleObj name="Document" r:id="rId4" imgW="5486400" imgH="663876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09538"/>
                        <a:ext cx="5486400" cy="663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5640</TotalTime>
  <Words>292</Words>
  <Application>Microsoft Macintosh PowerPoint</Application>
  <PresentationFormat>Custom</PresentationFormat>
  <Paragraphs>38</Paragraphs>
  <Slides>16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ＭＳ Ｐゴシック</vt:lpstr>
      <vt:lpstr>Calibri</vt:lpstr>
      <vt:lpstr>Times New Roman</vt:lpstr>
      <vt:lpstr>Book Antiqua</vt:lpstr>
      <vt:lpstr>Century Gothic</vt:lpstr>
      <vt:lpstr>Helvetica</vt:lpstr>
      <vt:lpstr>Helvetica Neue</vt:lpstr>
      <vt:lpstr>Office Theme</vt:lpstr>
      <vt:lpstr>Bitmap Image</vt:lpstr>
      <vt:lpstr>Microsoft Word Document</vt:lpstr>
      <vt:lpstr>Microsoft Word 97 - 2004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EngageCARE Team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Brent Daugherty</cp:lastModifiedBy>
  <cp:revision>104</cp:revision>
  <dcterms:modified xsi:type="dcterms:W3CDTF">2013-10-27T01:05:58Z</dcterms:modified>
</cp:coreProperties>
</file>